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0" r:id="rId4"/>
    <p:sldId id="278" r:id="rId5"/>
    <p:sldId id="263" r:id="rId6"/>
    <p:sldId id="279" r:id="rId7"/>
    <p:sldId id="265" r:id="rId8"/>
    <p:sldId id="280" r:id="rId9"/>
    <p:sldId id="281" r:id="rId10"/>
    <p:sldId id="282" r:id="rId11"/>
    <p:sldId id="283" r:id="rId12"/>
    <p:sldId id="266" r:id="rId13"/>
    <p:sldId id="267" r:id="rId14"/>
    <p:sldId id="268" r:id="rId15"/>
    <p:sldId id="258" r:id="rId16"/>
    <p:sldId id="269" r:id="rId17"/>
    <p:sldId id="270" r:id="rId18"/>
    <p:sldId id="275" r:id="rId19"/>
    <p:sldId id="276" r:id="rId20"/>
    <p:sldId id="271" r:id="rId21"/>
    <p:sldId id="272" r:id="rId22"/>
    <p:sldId id="273" r:id="rId23"/>
    <p:sldId id="277" r:id="rId24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75E17-CF2A-4885-8511-A8D158061486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0729B-25C7-44A0-9CDD-F6E2F01C68D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9E581-A397-4DD5-B72E-99029DA62FE4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2CA39-417A-4DFB-9A2E-9609B8354D1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DC14D-077B-426F-B5F7-00F2C6813EE9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0433F-9FBA-4455-95F7-805015CB270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79F1B-69F7-4BF4-B30D-1CB857EBBE75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FC438-461E-4485-A025-66A7129C39A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B6141-2D65-47A0-85EB-6D7261F070F9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B8D37-8F62-4205-9319-FC0BCAC5A0C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AF239-C673-47DB-B467-A1040169F739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52658-D80E-4444-8932-AB2505F3AE8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D2703-25B4-4238-ACD9-B2719448892A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26910-29C5-4298-9019-B6237C53328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FAE54-F24C-4735-8E5A-C76414C38E41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B729-2E25-49DF-90D6-1D266C6CD53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A0C17-66A4-4E64-9076-806C780EF43A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1BDDD-205B-444E-8965-E4FE13959B1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9AD35-FE2A-4C9F-90FD-487D827138D5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18C4E-D409-4F18-8D23-8B97663EE77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FE295-42C8-4156-8B48-653E474FA36A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9BF75-ADE4-4B9A-9C12-A4D8D0C895C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C2268D-0B7D-46BD-9E82-D33B19742A93}" type="datetimeFigureOut">
              <a:rPr lang="uk-UA"/>
              <a:pPr>
                <a:defRPr/>
              </a:pPr>
              <a:t>01.03.2017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818876-FEC3-47BD-B11D-1942F7472A2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6" r:id="rId2"/>
    <p:sldLayoutId id="2147483805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6" r:id="rId9"/>
    <p:sldLayoutId id="2147483802" r:id="rId10"/>
    <p:sldLayoutId id="2147483803" r:id="rId11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8064896" cy="381642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uk-UA" sz="32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420888"/>
            <a:ext cx="7489329" cy="3217912"/>
          </a:xfrm>
        </p:spPr>
        <p:txBody>
          <a:bodyPr anchor="ctr"/>
          <a:lstStyle/>
          <a:p>
            <a:pPr marR="0" algn="ctr" eaLnBrk="1" hangingPunct="1">
              <a:spcBef>
                <a:spcPts val="0"/>
              </a:spcBef>
            </a:pPr>
            <a:r>
              <a:rPr lang="de-DE" b="1" dirty="0" smtClean="0"/>
              <a:t>«В</a:t>
            </a:r>
            <a:r>
              <a:rPr lang="ru-RU" b="1" dirty="0" smtClean="0"/>
              <a:t>НЕДРЕНИЕ </a:t>
            </a:r>
          </a:p>
          <a:p>
            <a:pPr marR="0" algn="ctr" eaLnBrk="1" hangingPunct="1">
              <a:spcBef>
                <a:spcPts val="0"/>
              </a:spcBef>
            </a:pPr>
            <a:r>
              <a:rPr lang="ru-RU" b="1" dirty="0" smtClean="0"/>
              <a:t>ИНТЕГРИРОВАННЫХ ТЕХНОЛОГИЙ ХУДОЖЕСТВЕННО-ЭСТЕТИЧЕСКОГО РАЗВИТИЯ ДЕТЕЙ</a:t>
            </a:r>
          </a:p>
          <a:p>
            <a:pPr marR="0" algn="ctr" eaLnBrk="1" hangingPunct="1">
              <a:spcBef>
                <a:spcPts val="0"/>
              </a:spcBef>
            </a:pPr>
            <a:r>
              <a:rPr lang="ru-RU" b="1" dirty="0" smtClean="0"/>
              <a:t> </a:t>
            </a:r>
            <a:r>
              <a:rPr lang="ru-RU" b="1" dirty="0" smtClean="0"/>
              <a:t>В ОБРАЗОВАТЕЛЬНОЕ </a:t>
            </a:r>
            <a:r>
              <a:rPr lang="ru-RU" b="1" dirty="0" smtClean="0"/>
              <a:t>ПРОСТРАНСТВО</a:t>
            </a:r>
          </a:p>
          <a:p>
            <a:pPr eaLnBrk="1" hangingPunct="1"/>
            <a:r>
              <a:rPr lang="ru-RU" b="1" dirty="0" smtClean="0"/>
              <a:t> </a:t>
            </a:r>
            <a:r>
              <a:rPr lang="ru-RU" b="1" dirty="0" smtClean="0"/>
              <a:t>ДЕТСКОЙ МУЗЫКАЛЬНОЙ ШКОЛЫ № 13</a:t>
            </a:r>
            <a:r>
              <a:rPr lang="ru-RU" b="1" dirty="0" smtClean="0"/>
              <a:t>»</a:t>
            </a:r>
          </a:p>
          <a:p>
            <a:pPr algn="just" eaLnBrk="1" hangingPunct="1"/>
            <a:r>
              <a:rPr lang="ru-RU" sz="2800" i="1" dirty="0" smtClean="0"/>
              <a:t> </a:t>
            </a:r>
            <a:r>
              <a:rPr lang="ru-RU" sz="2800" i="1" dirty="0" smtClean="0"/>
              <a:t>Э.В.Емельянова, преподаватель вокально-хоровых </a:t>
            </a:r>
            <a:r>
              <a:rPr lang="ru-RU" sz="2800" i="1" dirty="0" smtClean="0"/>
              <a:t>дисциплин</a:t>
            </a:r>
            <a:endParaRPr lang="ru-RU" sz="2800" dirty="0" smtClean="0"/>
          </a:p>
          <a:p>
            <a:pPr algn="l" eaLnBrk="1" hangingPunct="1"/>
            <a:r>
              <a:rPr lang="ru-RU" sz="2800" i="1" dirty="0" smtClean="0"/>
              <a:t>И.Г.Ферапонтова, преподаватель народных инструментов</a:t>
            </a:r>
            <a:endParaRPr lang="ru-RU" sz="2800" dirty="0" smtClean="0"/>
          </a:p>
          <a:p>
            <a:pPr marR="0" algn="ctr" eaLnBrk="1" hangingPunct="1">
              <a:spcBef>
                <a:spcPts val="0"/>
              </a:spcBef>
            </a:pPr>
            <a:r>
              <a:rPr lang="de-DE" b="1" dirty="0" smtClean="0"/>
              <a:t> </a:t>
            </a:r>
            <a:r>
              <a:rPr lang="de-DE" b="1" dirty="0" smtClean="0"/>
              <a:t/>
            </a:r>
            <a:br>
              <a:rPr lang="de-DE" b="1" dirty="0" smtClean="0"/>
            </a:br>
            <a:endParaRPr lang="ru-RU" dirty="0" smtClean="0"/>
          </a:p>
          <a:p>
            <a:pPr marR="0" eaLnBrk="1" hangingPunct="1"/>
            <a:endParaRPr lang="uk-UA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3.Тип урока: применение знаний на практике.</a:t>
            </a:r>
            <a:r>
              <a:rPr lang="ru-RU" b="1" dirty="0" smtClean="0"/>
              <a:t> </a:t>
            </a:r>
            <a:endParaRPr lang="ru-RU" dirty="0" smtClean="0"/>
          </a:p>
          <a:p>
            <a:r>
              <a:rPr lang="ru-RU" dirty="0" smtClean="0"/>
              <a:t>Основная </a:t>
            </a:r>
            <a:r>
              <a:rPr lang="ru-RU" i="1" dirty="0" smtClean="0"/>
              <a:t>форма </a:t>
            </a:r>
            <a:r>
              <a:rPr lang="ru-RU" dirty="0" smtClean="0"/>
              <a:t>уроков данного типа: урок-концерт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4.Тип урока: урок повторения, систематизации и обобщения знаний, закрепления умений</a:t>
            </a:r>
            <a:r>
              <a:rPr lang="ru-RU" i="1" dirty="0" smtClean="0"/>
              <a:t>.</a:t>
            </a:r>
            <a:r>
              <a:rPr lang="ru-RU" dirty="0" smtClean="0"/>
              <a:t>   </a:t>
            </a:r>
          </a:p>
          <a:p>
            <a:r>
              <a:rPr lang="ru-RU" dirty="0" smtClean="0"/>
              <a:t> Формы данного типа урока: повторительно-обобщающий урок;  урок-совершенствование; урок-консультация; урок-беседа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1701463" y="620713"/>
            <a:ext cx="287337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1990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uk-UA" sz="4400" smtClean="0"/>
              <a:t>  Активная познавательная деятельность детей </a:t>
            </a:r>
            <a:r>
              <a:rPr lang="uk-UA" sz="3600" smtClean="0"/>
              <a:t>– </a:t>
            </a:r>
          </a:p>
          <a:p>
            <a:pPr eaLnBrk="1" hangingPunct="1">
              <a:buFont typeface="Wingdings 2" pitchFamily="18" charset="2"/>
              <a:buNone/>
            </a:pPr>
            <a:r>
              <a:rPr lang="uk-UA" sz="3600" smtClean="0"/>
              <a:t>  важнейшее условие реализации воспитательного потенциала современного урока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5"/>
          <p:cNvSpPr>
            <a:spLocks noGrp="1"/>
          </p:cNvSpPr>
          <p:nvPr>
            <p:ph type="title"/>
          </p:nvPr>
        </p:nvSpPr>
        <p:spPr>
          <a:xfrm>
            <a:off x="539750" y="1176338"/>
            <a:ext cx="2282825" cy="3332162"/>
          </a:xfrm>
        </p:spPr>
        <p:txBody>
          <a:bodyPr/>
          <a:lstStyle/>
          <a:p>
            <a:pPr eaLnBrk="1" hangingPunct="1"/>
            <a:r>
              <a:rPr lang="ru-RU" smtClean="0"/>
              <a:t>Ансамбль народных инструментов «БАЛАГУРЫ» – лауреат городских, республиканских и всероссийских конкурсов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609600" y="2828925"/>
            <a:ext cx="2209800" cy="2179638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sz="3600" dirty="0" smtClean="0"/>
              <a:t>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uk-UA" sz="3600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sz="3600" dirty="0" smtClean="0"/>
              <a:t>  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sz="3600" dirty="0" smtClean="0"/>
              <a:t>                                                            </a:t>
            </a:r>
            <a:endParaRPr lang="uk-UA" sz="3600" dirty="0"/>
          </a:p>
        </p:txBody>
      </p:sp>
      <p:pic>
        <p:nvPicPr>
          <p:cNvPr id="23555" name="Рисунок 17" descr="IMG_674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837" r="10837"/>
          <a:stretch>
            <a:fillRect/>
          </a:stretch>
        </p:blipFill>
        <p:spPr>
          <a:xfrm rot="420000">
            <a:off x="3486150" y="1200150"/>
            <a:ext cx="4618038" cy="3930650"/>
          </a:xfrm>
        </p:spPr>
      </p:pic>
      <p:sp>
        <p:nvSpPr>
          <p:cNvPr id="23556" name="Rectangle 1"/>
          <p:cNvSpPr>
            <a:spLocks noChangeArrowheads="1"/>
          </p:cNvSpPr>
          <p:nvPr/>
        </p:nvSpPr>
        <p:spPr bwMode="auto">
          <a:xfrm>
            <a:off x="4227513" y="74613"/>
            <a:ext cx="688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49263" algn="just"/>
            <a:r>
              <a:rPr lang="ru-RU" sz="1400">
                <a:ea typeface="Times New Roman" pitchFamily="18" charset="0"/>
                <a:cs typeface="Arial" charset="0"/>
              </a:rPr>
              <a:t>.</a:t>
            </a:r>
            <a:endParaRPr lang="ru-RU" sz="180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1196638" y="765175"/>
            <a:ext cx="504825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3245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uk-UA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1"/>
                </a:solidFill>
              </a:rPr>
              <a:t>Хоровое пение</a:t>
            </a:r>
            <a:r>
              <a:rPr lang="ru-RU" b="1" dirty="0" smtClean="0">
                <a:solidFill>
                  <a:schemeClr val="accent1"/>
                </a:solidFill>
              </a:rPr>
              <a:t> –</a:t>
            </a:r>
            <a:r>
              <a:rPr lang="ru-RU" dirty="0" smtClean="0">
                <a:solidFill>
                  <a:schemeClr val="accent1"/>
                </a:solidFill>
              </a:rPr>
              <a:t> наиболее эффективная, доступная и действенная форма музыкального воспитания</a:t>
            </a:r>
            <a:endParaRPr lang="uk-UA" dirty="0" smtClean="0">
              <a:solidFill>
                <a:schemeClr val="accent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Воспитательные задачи предмета хоровое пение: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 развитие коммуникативных способностей, которые реализуются на основе укрепления духовно-нравственных связей: учитель - ученик - учащиеся - музыка;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создание на уроке воспитательной среды, основанной на примере взаимоотношений учитель - ученик;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взаимосвязь хоровых занятий с другими музыкальными дисциплинами (сольфеджио, музыкальная литература);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стремление расширить музыкальный кругозор.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19256" cy="1224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направления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реализации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воспитательного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потенциала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урока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uk-U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89138"/>
            <a:ext cx="7545388" cy="438943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uk-UA" sz="32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uk-UA" sz="2000" dirty="0" smtClean="0"/>
              <a:t> </a:t>
            </a:r>
            <a:r>
              <a:rPr lang="uk-UA" sz="2000" dirty="0" err="1" smtClean="0"/>
              <a:t>отбор</a:t>
            </a:r>
            <a:r>
              <a:rPr lang="uk-UA" sz="2000" dirty="0" smtClean="0"/>
              <a:t> </a:t>
            </a:r>
            <a:r>
              <a:rPr lang="uk-UA" sz="2000" dirty="0" err="1" smtClean="0"/>
              <a:t>содержания</a:t>
            </a:r>
            <a:r>
              <a:rPr lang="uk-UA" sz="2000" dirty="0" smtClean="0"/>
              <a:t> </a:t>
            </a:r>
            <a:r>
              <a:rPr lang="uk-UA" sz="2000" dirty="0" err="1" smtClean="0"/>
              <a:t>материала</a:t>
            </a:r>
            <a:r>
              <a:rPr lang="uk-UA" sz="2000" dirty="0" smtClean="0"/>
              <a:t>;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uk-UA" sz="3200" dirty="0" smtClean="0"/>
              <a:t> </a:t>
            </a:r>
            <a:r>
              <a:rPr lang="uk-UA" sz="2000" dirty="0" err="1" smtClean="0"/>
              <a:t>совершенствование</a:t>
            </a:r>
            <a:r>
              <a:rPr lang="uk-UA" sz="2000" dirty="0" smtClean="0"/>
              <a:t> </a:t>
            </a:r>
            <a:r>
              <a:rPr lang="uk-UA" sz="2000" dirty="0" err="1" smtClean="0"/>
              <a:t>структуры</a:t>
            </a:r>
            <a:r>
              <a:rPr lang="uk-UA" sz="2000" dirty="0" smtClean="0"/>
              <a:t> </a:t>
            </a:r>
            <a:r>
              <a:rPr lang="uk-UA" sz="2000" dirty="0" err="1" smtClean="0"/>
              <a:t>урока</a:t>
            </a:r>
            <a:r>
              <a:rPr lang="uk-UA" sz="2000" dirty="0" smtClean="0"/>
              <a:t>;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3200" dirty="0" smtClean="0"/>
              <a:t>    </a:t>
            </a:r>
            <a:r>
              <a:rPr lang="uk-UA" sz="2000" dirty="0" err="1" smtClean="0"/>
              <a:t>организация</a:t>
            </a:r>
            <a:r>
              <a:rPr lang="uk-UA" sz="2000" dirty="0" smtClean="0"/>
              <a:t> </a:t>
            </a:r>
            <a:r>
              <a:rPr lang="uk-UA" sz="2000" dirty="0" err="1" smtClean="0"/>
              <a:t>общения</a:t>
            </a:r>
            <a:r>
              <a:rPr lang="uk-UA" sz="2000" dirty="0" smtClean="0"/>
              <a:t>.</a:t>
            </a:r>
            <a:endParaRPr lang="uk-UA" sz="200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685800" y="514350"/>
            <a:ext cx="2743200" cy="1162050"/>
          </a:xfrm>
        </p:spPr>
        <p:txBody>
          <a:bodyPr/>
          <a:lstStyle/>
          <a:p>
            <a:pPr eaLnBrk="1" hangingPunct="1"/>
            <a:r>
              <a:rPr lang="uk-UA" smtClean="0"/>
              <a:t> </a:t>
            </a:r>
            <a:br>
              <a:rPr lang="uk-UA" smtClean="0"/>
            </a:br>
            <a:endParaRPr lang="uk-UA" smtClean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684213" y="1196975"/>
            <a:ext cx="1725612" cy="4619625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800" dirty="0" smtClean="0">
              <a:solidFill>
                <a:srgbClr val="7030A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800" dirty="0" smtClean="0">
              <a:solidFill>
                <a:srgbClr val="7030A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800" dirty="0" smtClean="0">
              <a:solidFill>
                <a:srgbClr val="7030A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>
                <a:solidFill>
                  <a:srgbClr val="7030A0"/>
                </a:solidFill>
              </a:rPr>
              <a:t>Старший хор филиалов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>
                <a:solidFill>
                  <a:srgbClr val="7030A0"/>
                </a:solidFill>
              </a:rPr>
              <a:t>ДМШ № 13 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>
                <a:solidFill>
                  <a:srgbClr val="7030A0"/>
                </a:solidFill>
              </a:rPr>
              <a:t>Руководитель 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>
                <a:solidFill>
                  <a:srgbClr val="7030A0"/>
                </a:solidFill>
              </a:rPr>
              <a:t>Емельянова </a:t>
            </a:r>
            <a:r>
              <a:rPr lang="ru-RU" sz="1800" dirty="0" err="1" smtClean="0">
                <a:solidFill>
                  <a:srgbClr val="7030A0"/>
                </a:solidFill>
              </a:rPr>
              <a:t>Элина</a:t>
            </a:r>
            <a:r>
              <a:rPr lang="ru-RU" sz="1800" dirty="0" smtClean="0">
                <a:solidFill>
                  <a:srgbClr val="7030A0"/>
                </a:solidFill>
              </a:rPr>
              <a:t> Владимировна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6627" name="Содержимое 4" descr="8583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75013" y="1466850"/>
            <a:ext cx="5113337" cy="3833813"/>
          </a:xfrm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395288" y="333375"/>
            <a:ext cx="8229600" cy="5775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lang="uk-UA" sz="2600" dirty="0"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9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5618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uk-UA" sz="3000" smtClean="0"/>
              <a:t>Воспитательные задачи предметов теоретического цикла:</a:t>
            </a:r>
          </a:p>
          <a:p>
            <a:pPr eaLnBrk="1" hangingPunct="1"/>
            <a:r>
              <a:rPr lang="ru-RU" sz="2400" smtClean="0"/>
              <a:t>- формирование интереса к музыкальному искусству;</a:t>
            </a:r>
          </a:p>
          <a:p>
            <a:pPr eaLnBrk="1" hangingPunct="1"/>
            <a:r>
              <a:rPr lang="ru-RU" sz="2400" smtClean="0"/>
              <a:t>- развитие способности музыкального восприятия, обогащение музыкальных впечатлений;</a:t>
            </a:r>
          </a:p>
          <a:p>
            <a:pPr eaLnBrk="1" hangingPunct="1"/>
            <a:r>
              <a:rPr lang="ru-RU" sz="2400" smtClean="0"/>
              <a:t>- раскрытие творческого потенциала детей;</a:t>
            </a:r>
          </a:p>
          <a:p>
            <a:pPr eaLnBrk="1" hangingPunct="1"/>
            <a:r>
              <a:rPr lang="ru-RU" sz="2400" smtClean="0"/>
              <a:t>- формирование музыкального вкуса, музыкально-эстетической культуры личности обучающегося.</a:t>
            </a:r>
          </a:p>
          <a:p>
            <a:pPr eaLnBrk="1" hangingPunct="1">
              <a:buFont typeface="Wingdings 2" pitchFamily="18" charset="2"/>
              <a:buNone/>
            </a:pPr>
            <a:endParaRPr lang="uk-UA" sz="2400" smtClean="0"/>
          </a:p>
          <a:p>
            <a:pPr eaLnBrk="1" hangingPunct="1"/>
            <a:endParaRPr lang="ru-RU" sz="24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Реализация воспитательного аспекта на уроках сольфеджио и музыкальной литературы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200" smtClean="0"/>
              <a:t>широкое использование творческих заданий</a:t>
            </a:r>
          </a:p>
          <a:p>
            <a:r>
              <a:rPr lang="ru-RU" sz="2200" smtClean="0"/>
              <a:t>знакомство с лучшими образцами музыкальных произведений, создание багажа эталонов прекрасного</a:t>
            </a:r>
          </a:p>
          <a:p>
            <a:r>
              <a:rPr lang="ru-RU" sz="2200" smtClean="0"/>
              <a:t>приобщение обучающихся к музыкальному фольклору, национальной музыкальной культуре и музыкальным культурам других стран</a:t>
            </a:r>
          </a:p>
          <a:p>
            <a:r>
              <a:rPr lang="ru-RU" sz="2200" smtClean="0"/>
              <a:t>Расширение образовательных горизонтов обучающихся, использование межпредметных связей с литературой, историей, изобразительным, театральным и исполнительским искусством</a:t>
            </a:r>
          </a:p>
          <a:p>
            <a:pPr>
              <a:buFont typeface="Wingdings 2" pitchFamily="18" charset="2"/>
              <a:buNone/>
            </a:pPr>
            <a:endParaRPr lang="ru-RU" sz="2200" smtClean="0"/>
          </a:p>
          <a:p>
            <a:endParaRPr lang="ru-RU" sz="2200" smtClean="0"/>
          </a:p>
          <a:p>
            <a:endParaRPr lang="ru-RU" sz="22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0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mtClean="0"/>
              <a:t>На уроке сольфеджио</a:t>
            </a:r>
          </a:p>
        </p:txBody>
      </p:sp>
      <p:pic>
        <p:nvPicPr>
          <p:cNvPr id="32770" name="Picture 17" descr="IMG_7547"/>
          <p:cNvPicPr>
            <a:picLocks noGrp="1" noChangeAspect="1" noChangeArrowheads="1"/>
          </p:cNvPicPr>
          <p:nvPr>
            <p:ph type="dgm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263" y="1820863"/>
            <a:ext cx="3455987" cy="2301875"/>
          </a:xfrm>
        </p:spPr>
      </p:pic>
      <p:pic>
        <p:nvPicPr>
          <p:cNvPr id="32771" name="Picture 7" descr="IMG_7535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844675"/>
            <a:ext cx="3382962" cy="2254250"/>
          </a:xfrm>
        </p:spPr>
      </p:pic>
      <p:pic>
        <p:nvPicPr>
          <p:cNvPr id="32772" name="Picture 4" descr="IMG_75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334163" y="-4924425"/>
            <a:ext cx="16278225" cy="1085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8" descr="IMG_75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5773400" y="-10134600"/>
            <a:ext cx="32575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2" descr="IMG_7539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2700338" y="4200525"/>
            <a:ext cx="3527425" cy="235267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9756775" y="0"/>
            <a:ext cx="8128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684213" y="1484313"/>
            <a:ext cx="8229600" cy="48212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uk-UA" smtClean="0"/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Все яснее вижу, что ключ ко всему – в воспитании.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Там развязка всего. Это самый длинный, но верный путь.</a:t>
            </a:r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                                                   Л.Н.Толстой.</a:t>
            </a:r>
          </a:p>
          <a:p>
            <a:pPr eaLnBrk="1" hangingPunct="1">
              <a:buFont typeface="Wingdings 2" pitchFamily="18" charset="2"/>
              <a:buNone/>
            </a:pPr>
            <a:endParaRPr lang="uk-UA" smtClean="0"/>
          </a:p>
          <a:p>
            <a:pPr eaLnBrk="1" hangingPunct="1">
              <a:buFont typeface="Wingdings 2" pitchFamily="18" charset="2"/>
              <a:buNone/>
            </a:pPr>
            <a:endParaRPr lang="uk-UA" smtClean="0"/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Хорошее в человеке приходится всегда проектировать, и педагог это обязан делать.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                                                   А. Макаренко</a:t>
            </a:r>
          </a:p>
          <a:p>
            <a:pPr algn="ctr" eaLnBrk="1" hangingPunct="1">
              <a:buFont typeface="Wingdings 2" pitchFamily="18" charset="2"/>
              <a:buNone/>
            </a:pPr>
            <a:endParaRPr lang="uk-UA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Отделение </a:t>
            </a:r>
            <a:br>
              <a:rPr lang="ru-RU" dirty="0" smtClean="0"/>
            </a:br>
            <a:r>
              <a:rPr lang="ru-RU" dirty="0" smtClean="0"/>
              <a:t>Народные инструменты</a:t>
            </a:r>
            <a:endParaRPr lang="ru-RU" dirty="0"/>
          </a:p>
        </p:txBody>
      </p:sp>
      <p:pic>
        <p:nvPicPr>
          <p:cNvPr id="29698" name="Содержимое 7" descr="9262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2500" y="2106613"/>
            <a:ext cx="3048000" cy="4064000"/>
          </a:xfrm>
        </p:spPr>
      </p:pic>
      <p:pic>
        <p:nvPicPr>
          <p:cNvPr id="29699" name="Содержимое 8" descr="9047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48163" y="2060575"/>
            <a:ext cx="3916362" cy="388937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2" name="Содержимое 4" descr="926268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755650" y="2133600"/>
            <a:ext cx="3455988" cy="3382963"/>
          </a:xfrm>
        </p:spPr>
      </p:pic>
      <p:pic>
        <p:nvPicPr>
          <p:cNvPr id="30723" name="Содержимое 5" descr="9262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538" y="2133600"/>
            <a:ext cx="4416425" cy="331152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Отделение </a:t>
            </a:r>
            <a:br>
              <a:rPr lang="ru-RU" dirty="0" smtClean="0"/>
            </a:br>
            <a:r>
              <a:rPr lang="ru-RU" dirty="0" smtClean="0"/>
              <a:t>Хоровое пение</a:t>
            </a:r>
            <a:endParaRPr lang="ru-RU" dirty="0"/>
          </a:p>
        </p:txBody>
      </p:sp>
      <p:pic>
        <p:nvPicPr>
          <p:cNvPr id="31746" name="Содержимое 5" descr="8583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2133600"/>
            <a:ext cx="3048000" cy="3887788"/>
          </a:xfrm>
        </p:spPr>
      </p:pic>
      <p:pic>
        <p:nvPicPr>
          <p:cNvPr id="31747" name="Содержимое 7" descr="88752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2205038"/>
            <a:ext cx="3048000" cy="39608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внимание.</a:t>
            </a:r>
          </a:p>
        </p:txBody>
      </p:sp>
      <p:sp>
        <p:nvSpPr>
          <p:cNvPr id="33794" name="Rectangle 6"/>
          <p:cNvSpPr>
            <a:spLocks noGrp="1"/>
          </p:cNvSpPr>
          <p:nvPr>
            <p:ph type="body"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endParaRPr lang="ru-RU" sz="2200" smtClean="0"/>
          </a:p>
        </p:txBody>
      </p:sp>
      <p:sp>
        <p:nvSpPr>
          <p:cNvPr id="33795" name="Rectangle 8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endParaRPr lang="ru-RU" sz="22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04088"/>
            <a:ext cx="7139136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Аспекты</a:t>
            </a:r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проблемы</a:t>
            </a:r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 smtClean="0"/>
          </a:p>
          <a:p>
            <a:pPr eaLnBrk="1" hangingPunct="1"/>
            <a:r>
              <a:rPr lang="uk-UA" smtClean="0"/>
              <a:t>воспитательные возможности учебных дисциплин в ДМШ: сольфеджио, музыкальная литература, хор, музыкальный инструмент, оркестр.</a:t>
            </a:r>
          </a:p>
          <a:p>
            <a:pPr eaLnBrk="1" hangingPunct="1">
              <a:buFont typeface="Wingdings 2" pitchFamily="18" charset="2"/>
              <a:buNone/>
            </a:pPr>
            <a:endParaRPr lang="uk-UA" smtClean="0"/>
          </a:p>
          <a:p>
            <a:pPr eaLnBrk="1" hangingPunct="1">
              <a:buFont typeface="Wingdings 2" pitchFamily="18" charset="2"/>
              <a:buNone/>
            </a:pPr>
            <a:r>
              <a:rPr lang="uk-UA" smtClean="0"/>
              <a:t> </a:t>
            </a:r>
          </a:p>
          <a:p>
            <a:pPr eaLnBrk="1" hangingPunct="1"/>
            <a:r>
              <a:rPr lang="uk-UA" smtClean="0"/>
              <a:t> использование на уроке современных образовательных технологий.</a:t>
            </a:r>
          </a:p>
          <a:p>
            <a:pPr eaLnBrk="1" hangingPunct="1"/>
            <a:endParaRPr lang="uk-UA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111624"/>
          </a:xfrm>
        </p:spPr>
        <p:txBody>
          <a:bodyPr/>
          <a:lstStyle/>
          <a:p>
            <a:r>
              <a:rPr lang="ru-RU" dirty="0" err="1" smtClean="0"/>
              <a:t>И</a:t>
            </a:r>
            <a:r>
              <a:rPr lang="de-DE" dirty="0" err="1" smtClean="0"/>
              <a:t>нтеграция</a:t>
            </a:r>
            <a:r>
              <a:rPr lang="de-DE" dirty="0" smtClean="0"/>
              <a:t> </a:t>
            </a:r>
            <a:r>
              <a:rPr lang="de-DE" dirty="0" err="1" smtClean="0"/>
              <a:t>разных</a:t>
            </a:r>
            <a:r>
              <a:rPr lang="de-DE" dirty="0" smtClean="0"/>
              <a:t> </a:t>
            </a:r>
            <a:r>
              <a:rPr lang="de-DE" dirty="0" err="1" smtClean="0"/>
              <a:t>видов</a:t>
            </a:r>
            <a:r>
              <a:rPr lang="de-DE" dirty="0" smtClean="0"/>
              <a:t> </a:t>
            </a:r>
            <a:r>
              <a:rPr lang="de-DE" dirty="0" err="1" smtClean="0"/>
              <a:t>детской</a:t>
            </a:r>
            <a:r>
              <a:rPr lang="de-DE" dirty="0" smtClean="0"/>
              <a:t> </a:t>
            </a:r>
            <a:r>
              <a:rPr lang="de-DE" dirty="0" err="1" smtClean="0"/>
              <a:t>творческой</a:t>
            </a:r>
            <a:r>
              <a:rPr lang="de-DE" dirty="0" smtClean="0"/>
              <a:t> </a:t>
            </a:r>
            <a:r>
              <a:rPr lang="de-DE" dirty="0" err="1" smtClean="0"/>
              <a:t>деятельности</a:t>
            </a:r>
            <a:r>
              <a:rPr lang="de-DE" dirty="0" smtClean="0"/>
              <a:t> </a:t>
            </a:r>
            <a:r>
              <a:rPr lang="de-DE" dirty="0" err="1" smtClean="0"/>
              <a:t>позволяет</a:t>
            </a:r>
            <a:r>
              <a:rPr lang="de-DE" dirty="0" smtClean="0"/>
              <a:t> </a:t>
            </a:r>
            <a:r>
              <a:rPr lang="de-DE" dirty="0" err="1" smtClean="0"/>
              <a:t>поддерживать</a:t>
            </a:r>
            <a:r>
              <a:rPr lang="de-DE" dirty="0" smtClean="0"/>
              <a:t> </a:t>
            </a:r>
            <a:r>
              <a:rPr lang="de-DE" dirty="0" err="1" smtClean="0"/>
              <a:t>естественное</a:t>
            </a:r>
            <a:r>
              <a:rPr lang="de-DE" dirty="0" smtClean="0"/>
              <a:t> </a:t>
            </a:r>
            <a:r>
              <a:rPr lang="de-DE" dirty="0" err="1" smtClean="0"/>
              <a:t>стремление</a:t>
            </a:r>
            <a:r>
              <a:rPr lang="de-DE" dirty="0" smtClean="0"/>
              <a:t> </a:t>
            </a:r>
            <a:r>
              <a:rPr lang="de-DE" dirty="0" err="1" smtClean="0"/>
              <a:t>ребёнка</a:t>
            </a:r>
            <a:r>
              <a:rPr lang="de-DE" dirty="0" smtClean="0"/>
              <a:t> к </a:t>
            </a:r>
            <a:r>
              <a:rPr lang="de-DE" dirty="0" err="1" smtClean="0"/>
              <a:t>познанию</a:t>
            </a:r>
            <a:r>
              <a:rPr lang="de-DE" dirty="0" smtClean="0"/>
              <a:t> </a:t>
            </a:r>
            <a:r>
              <a:rPr lang="de-DE" dirty="0" err="1" smtClean="0"/>
              <a:t>окружающего</a:t>
            </a:r>
            <a:r>
              <a:rPr lang="de-DE" dirty="0" smtClean="0"/>
              <a:t> </a:t>
            </a:r>
            <a:r>
              <a:rPr lang="de-DE" dirty="0" err="1" smtClean="0"/>
              <a:t>мира</a:t>
            </a:r>
            <a:r>
              <a:rPr lang="de-DE" dirty="0" smtClean="0"/>
              <a:t> </a:t>
            </a:r>
            <a:r>
              <a:rPr lang="de-DE" dirty="0" err="1" smtClean="0"/>
              <a:t>через</a:t>
            </a:r>
            <a:r>
              <a:rPr lang="de-DE" dirty="0" smtClean="0"/>
              <a:t> </a:t>
            </a:r>
            <a:r>
              <a:rPr lang="de-DE" dirty="0" err="1" smtClean="0"/>
              <a:t>активное</a:t>
            </a:r>
            <a:r>
              <a:rPr lang="de-DE" dirty="0" smtClean="0"/>
              <a:t> </a:t>
            </a:r>
            <a:r>
              <a:rPr lang="de-DE" dirty="0" err="1" smtClean="0"/>
              <a:t>взаимодействие</a:t>
            </a:r>
            <a:r>
              <a:rPr lang="de-DE" dirty="0" smtClean="0"/>
              <a:t> с </a:t>
            </a:r>
            <a:r>
              <a:rPr lang="de-DE" dirty="0" err="1" smtClean="0"/>
              <a:t>ним</a:t>
            </a:r>
            <a:r>
              <a:rPr lang="de-DE" dirty="0" smtClean="0"/>
              <a:t> и </a:t>
            </a:r>
            <a:r>
              <a:rPr lang="de-DE" dirty="0" err="1" smtClean="0"/>
              <a:t>даёт</a:t>
            </a:r>
            <a:r>
              <a:rPr lang="de-DE" dirty="0" smtClean="0"/>
              <a:t> </a:t>
            </a:r>
            <a:r>
              <a:rPr lang="de-DE" dirty="0" err="1" smtClean="0"/>
              <a:t>ребёнку</a:t>
            </a:r>
            <a:r>
              <a:rPr lang="de-DE" dirty="0" smtClean="0"/>
              <a:t> </a:t>
            </a:r>
            <a:r>
              <a:rPr lang="de-DE" dirty="0" err="1" smtClean="0"/>
              <a:t>способы</a:t>
            </a:r>
            <a:r>
              <a:rPr lang="de-DE" dirty="0" smtClean="0"/>
              <a:t> </a:t>
            </a:r>
            <a:r>
              <a:rPr lang="de-DE" dirty="0" err="1" smtClean="0"/>
              <a:t>целостного</a:t>
            </a:r>
            <a:r>
              <a:rPr lang="de-DE" dirty="0" smtClean="0"/>
              <a:t> и </a:t>
            </a:r>
            <a:r>
              <a:rPr lang="de-DE" dirty="0" err="1" smtClean="0"/>
              <a:t>более</a:t>
            </a:r>
            <a:r>
              <a:rPr lang="de-DE" dirty="0" smtClean="0"/>
              <a:t> </a:t>
            </a:r>
            <a:r>
              <a:rPr lang="de-DE" dirty="0" err="1" smtClean="0"/>
              <a:t>глубокого</a:t>
            </a:r>
            <a:r>
              <a:rPr lang="de-DE" dirty="0" smtClean="0"/>
              <a:t> </a:t>
            </a:r>
            <a:r>
              <a:rPr lang="de-DE" dirty="0" err="1" smtClean="0"/>
              <a:t>восприятия</a:t>
            </a:r>
            <a:r>
              <a:rPr lang="de-DE" dirty="0" smtClean="0"/>
              <a:t>, </a:t>
            </a:r>
            <a:r>
              <a:rPr lang="de-DE" dirty="0" err="1" smtClean="0"/>
              <a:t>осознания</a:t>
            </a:r>
            <a:r>
              <a:rPr lang="de-DE" dirty="0" smtClean="0"/>
              <a:t> и </a:t>
            </a:r>
            <a:r>
              <a:rPr lang="de-DE" dirty="0" err="1" smtClean="0"/>
              <a:t>творческого</a:t>
            </a:r>
            <a:r>
              <a:rPr lang="de-DE" dirty="0" smtClean="0"/>
              <a:t> </a:t>
            </a:r>
            <a:r>
              <a:rPr lang="de-DE" dirty="0" err="1" smtClean="0"/>
              <a:t>преобразования</a:t>
            </a:r>
            <a:r>
              <a:rPr lang="de-DE" dirty="0" smtClean="0"/>
              <a:t> </a:t>
            </a:r>
            <a:r>
              <a:rPr lang="de-DE" dirty="0" err="1" smtClean="0"/>
              <a:t>окружающего</a:t>
            </a:r>
            <a:r>
              <a:rPr lang="de-DE" dirty="0" smtClean="0"/>
              <a:t> </a:t>
            </a:r>
            <a:r>
              <a:rPr lang="de-DE" dirty="0" err="1" smtClean="0"/>
              <a:t>на</a:t>
            </a:r>
            <a:r>
              <a:rPr lang="de-DE" dirty="0" smtClean="0"/>
              <a:t> </a:t>
            </a:r>
            <a:r>
              <a:rPr lang="de-DE" dirty="0" err="1" smtClean="0"/>
              <a:t>основе</a:t>
            </a:r>
            <a:r>
              <a:rPr lang="de-DE" dirty="0" smtClean="0"/>
              <a:t> </a:t>
            </a:r>
            <a:r>
              <a:rPr lang="de-DE" dirty="0" err="1" smtClean="0"/>
              <a:t>деятельностного</a:t>
            </a:r>
            <a:r>
              <a:rPr lang="de-DE" dirty="0" smtClean="0"/>
              <a:t> </a:t>
            </a:r>
            <a:r>
              <a:rPr lang="de-DE" dirty="0" err="1" smtClean="0"/>
              <a:t>подхода</a:t>
            </a:r>
            <a:r>
              <a:rPr lang="de-DE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84536" y="2348881"/>
            <a:ext cx="2774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 smtClean="0"/>
              <a:t>Актуальность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395288" y="1484313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«Музыкальное воспитание – это не воспитание музыканта, а, прежде всего, ЧЕЛОВЕКА»               </a:t>
            </a:r>
            <a:r>
              <a:rPr lang="ru-RU" sz="2400" smtClean="0"/>
              <a:t>В.А. СУХОМЛИНСКИЙ </a:t>
            </a:r>
            <a:endParaRPr lang="uk-UA" sz="2400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323850" y="3500438"/>
            <a:ext cx="8218488" cy="3813175"/>
          </a:xfrm>
        </p:spPr>
        <p:txBody>
          <a:bodyPr/>
          <a:lstStyle/>
          <a:p>
            <a:pPr eaLnBrk="1" hangingPunct="1"/>
            <a:r>
              <a:rPr lang="uk-UA" sz="2800" smtClean="0">
                <a:ea typeface="Aharoni"/>
                <a:cs typeface="Aharoni"/>
              </a:rPr>
              <a:t>Музыка способствует формированию духовного сознания, представлений о добре и зле, о месте и назначении человека в окружающем мире, развивает высокие чувства</a:t>
            </a:r>
            <a:r>
              <a:rPr lang="uk-UA" sz="2800" smtClean="0"/>
              <a:t>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Общая цель интегрированного занятия – достижения целостного представления об изучаемых  явлениях в исполнительстве на русских народных </a:t>
            </a:r>
            <a:r>
              <a:rPr lang="ru-RU" dirty="0" smtClean="0"/>
              <a:t>инструментах.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/>
          <a:lstStyle/>
          <a:p>
            <a:pPr eaLnBrk="1" hangingPunct="1"/>
            <a:r>
              <a:rPr lang="uk-UA" sz="2400" smtClean="0"/>
              <a:t>Приемы, используемые на уроках по специальности</a:t>
            </a:r>
            <a:br>
              <a:rPr lang="uk-UA" sz="2400" smtClean="0"/>
            </a:br>
            <a:r>
              <a:rPr lang="uk-UA" sz="2400" smtClean="0"/>
              <a:t>народные инструменты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916113"/>
            <a:ext cx="8229600" cy="4768850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  Демонстрация, показ или исполнение музыкальных произведений. </a:t>
            </a:r>
            <a:r>
              <a:rPr lang="ru-RU" sz="1500" dirty="0" smtClean="0"/>
              <a:t>Следует постоянно знакомить учащихся с историей возникновения и развития русских народных инструментов, оркестров и ансамблей, давать обзор творческой деятельности лучших профессиональных коллективов. Такие беседы всегда повышают любовь к народной музыке, воспитывают чувство гордости за национальную культуру. </a:t>
            </a:r>
            <a:endParaRPr lang="uk-UA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Анализ, разбор и оценка музыкальных произведений. </a:t>
            </a:r>
            <a:r>
              <a:rPr lang="ru-RU" sz="1800" dirty="0" smtClean="0"/>
              <a:t>Полезная форма работы в этом направлении – разбор структуры музыкального произведения, знакомство с биографией композитора изучаемого произведения. Постепенно вникая в структуру музыкального материала, учащиеся включаются в процесс активного сотворчества, сопереживания идеям и образам, заключённых в музыкальном произведении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Сообщение музыкально-теоретических знаний и получение практических навыков игры на народных инструментах. </a:t>
            </a:r>
            <a:r>
              <a:rPr lang="ru-RU" sz="1600" dirty="0" smtClean="0"/>
              <a:t>Учащиеся музыкальной школы должны получить определённый запас сведений, характеризующих выразительные средства народного инструментального творчества.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Организация творческой и исполнительской деятельности воспитанников. </a:t>
            </a:r>
            <a:endParaRPr lang="uk-U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1.Тип урока: урок формирования новых знаний.</a:t>
            </a:r>
            <a:endParaRPr lang="ru-RU" dirty="0" smtClean="0"/>
          </a:p>
          <a:p>
            <a:pPr lvl="3"/>
            <a:r>
              <a:rPr lang="ru-RU" dirty="0" smtClean="0"/>
              <a:t>Урок-лекция;</a:t>
            </a:r>
          </a:p>
          <a:p>
            <a:pPr lvl="3"/>
            <a:r>
              <a:rPr lang="ru-RU" dirty="0" smtClean="0"/>
              <a:t> </a:t>
            </a:r>
            <a:r>
              <a:rPr lang="ru-RU" dirty="0" smtClean="0"/>
              <a:t>Урок-путешествие; </a:t>
            </a:r>
            <a:endParaRPr lang="ru-RU" dirty="0" smtClean="0"/>
          </a:p>
          <a:p>
            <a:pPr lvl="3"/>
            <a:r>
              <a:rPr lang="ru-RU" dirty="0" smtClean="0"/>
              <a:t>Урок-экскурсия </a:t>
            </a:r>
            <a:r>
              <a:rPr lang="ru-RU" dirty="0" smtClean="0"/>
              <a:t>(посещение концертов).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2. Тип урока: урок получения новых знаний.</a:t>
            </a:r>
            <a:endParaRPr lang="ru-RU" dirty="0" smtClean="0"/>
          </a:p>
          <a:p>
            <a:r>
              <a:rPr lang="ru-RU" dirty="0" smtClean="0"/>
              <a:t>урок-практикум</a:t>
            </a:r>
            <a:r>
              <a:rPr lang="ru-RU" dirty="0" smtClean="0"/>
              <a:t>,  </a:t>
            </a:r>
            <a:endParaRPr lang="ru-RU" dirty="0" smtClean="0"/>
          </a:p>
          <a:p>
            <a:r>
              <a:rPr lang="ru-RU" dirty="0" smtClean="0"/>
              <a:t>урок </a:t>
            </a:r>
            <a:r>
              <a:rPr lang="ru-RU" dirty="0" smtClean="0"/>
              <a:t>с </a:t>
            </a:r>
            <a:r>
              <a:rPr lang="ru-RU" dirty="0" err="1" smtClean="0"/>
              <a:t>мультимедийным</a:t>
            </a:r>
            <a:r>
              <a:rPr lang="ru-RU" dirty="0" smtClean="0"/>
              <a:t> сопровождением </a:t>
            </a:r>
            <a:r>
              <a:rPr lang="ru-RU" dirty="0" smtClean="0"/>
              <a:t>и анализом</a:t>
            </a:r>
            <a:r>
              <a:rPr lang="ru-RU" dirty="0" smtClean="0"/>
              <a:t>, разбором и оценкой музыкальных произведений.</a:t>
            </a: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</TotalTime>
  <Words>603</Words>
  <Application>Microsoft Office PowerPoint</Application>
  <PresentationFormat>Экран (4:3)</PresentationFormat>
  <Paragraphs>86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       </vt:lpstr>
      <vt:lpstr>Слайд 2</vt:lpstr>
      <vt:lpstr>Аспекты проблемы: </vt:lpstr>
      <vt:lpstr>Слайд 4</vt:lpstr>
      <vt:lpstr>«Музыкальное воспитание – это не воспитание музыканта, а, прежде всего, ЧЕЛОВЕКА»               В.А. СУХОМЛИНСКИЙ </vt:lpstr>
      <vt:lpstr>Слайд 6</vt:lpstr>
      <vt:lpstr>Приемы, используемые на уроках по специальности народные инструменты</vt:lpstr>
      <vt:lpstr>Слайд 8</vt:lpstr>
      <vt:lpstr>Слайд 9</vt:lpstr>
      <vt:lpstr>Слайд 10</vt:lpstr>
      <vt:lpstr>Слайд 11</vt:lpstr>
      <vt:lpstr>Слайд 12</vt:lpstr>
      <vt:lpstr>Ансамбль народных инструментов «БАЛАГУРЫ» – лауреат городских, республиканских и всероссийских конкурсов</vt:lpstr>
      <vt:lpstr>Слайд 14</vt:lpstr>
      <vt:lpstr>Основные направления реализации воспитательного потенциала урока:</vt:lpstr>
      <vt:lpstr>  </vt:lpstr>
      <vt:lpstr>Слайд 17</vt:lpstr>
      <vt:lpstr>Реализация воспитательного аспекта на уроках сольфеджио и музыкальной литературы</vt:lpstr>
      <vt:lpstr>На уроке сольфеджио</vt:lpstr>
      <vt:lpstr>Отделение  Народные инструменты</vt:lpstr>
      <vt:lpstr>Слайд 21</vt:lpstr>
      <vt:lpstr>Отделение  Хоровое пение</vt:lpstr>
      <vt:lpstr>Спасибо за внимание.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Воспитательный потенциал урока</dc:title>
  <dc:creator>Настя</dc:creator>
  <cp:lastModifiedBy>инна</cp:lastModifiedBy>
  <cp:revision>55</cp:revision>
  <dcterms:created xsi:type="dcterms:W3CDTF">2014-10-29T14:57:38Z</dcterms:created>
  <dcterms:modified xsi:type="dcterms:W3CDTF">2017-03-01T18:26:37Z</dcterms:modified>
</cp:coreProperties>
</file>